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60" r:id="rId5"/>
    <p:sldId id="275" r:id="rId6"/>
    <p:sldId id="276" r:id="rId7"/>
    <p:sldId id="277" r:id="rId8"/>
    <p:sldId id="278" r:id="rId9"/>
    <p:sldId id="298" r:id="rId10"/>
    <p:sldId id="300" r:id="rId11"/>
    <p:sldId id="299" r:id="rId12"/>
    <p:sldId id="305" r:id="rId13"/>
    <p:sldId id="301" r:id="rId14"/>
    <p:sldId id="302" r:id="rId15"/>
    <p:sldId id="303" r:id="rId16"/>
    <p:sldId id="304" r:id="rId17"/>
    <p:sldId id="279" r:id="rId18"/>
    <p:sldId id="259" r:id="rId19"/>
    <p:sldId id="306" r:id="rId20"/>
    <p:sldId id="307" r:id="rId21"/>
    <p:sldId id="308" r:id="rId22"/>
    <p:sldId id="309" r:id="rId23"/>
    <p:sldId id="257" r:id="rId24"/>
    <p:sldId id="311" r:id="rId25"/>
    <p:sldId id="312" r:id="rId26"/>
    <p:sldId id="261" r:id="rId27"/>
    <p:sldId id="263" r:id="rId28"/>
    <p:sldId id="262" r:id="rId29"/>
    <p:sldId id="31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55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38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82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89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47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9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507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898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52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43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6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FC356-65FE-415C-A694-B5DAD80FBB25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760FD-C775-447F-8429-653E669AE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6164" y="410944"/>
            <a:ext cx="134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34606" y="942303"/>
            <a:ext cx="107341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CHENNAI HOUSE PRICE PREDICTION </a:t>
            </a:r>
            <a:r>
              <a:rPr lang="en-US" b="1" dirty="0"/>
              <a:t>– </a:t>
            </a:r>
            <a:r>
              <a:rPr lang="en-US" sz="2400" b="1" dirty="0"/>
              <a:t>REGRESSION PROBLEM TO PREDICT PRICE OF THE PROPERTY</a:t>
            </a:r>
            <a:endParaRPr lang="en-IN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439D8-F972-1E9E-7EEA-6A680E1CD7FD}"/>
              </a:ext>
            </a:extLst>
          </p:cNvPr>
          <p:cNvSpPr txBox="1"/>
          <p:nvPr/>
        </p:nvSpPr>
        <p:spPr>
          <a:xfrm>
            <a:off x="8780875" y="6334780"/>
            <a:ext cx="2976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BY BIJU K M</a:t>
            </a:r>
            <a:endParaRPr lang="en-IN" sz="2400" b="1" dirty="0"/>
          </a:p>
        </p:txBody>
      </p:sp>
      <p:pic>
        <p:nvPicPr>
          <p:cNvPr id="1026" name="Picture 2" descr="There's no word like Chennai in Tamil' - Rediff.com India News">
            <a:extLst>
              <a:ext uri="{FF2B5EF4-FFF2-40B4-BE49-F238E27FC236}">
                <a16:creationId xmlns:a16="http://schemas.microsoft.com/office/drawing/2014/main" id="{5ECC31FA-2EFC-66D4-7698-8B8DECBA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06" y="3437174"/>
            <a:ext cx="4521707" cy="31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ஆங்கிலத்தில் உள்ள ஊர்ப்பெயர் மாற்றம்.! சென்னையில் இருந்து ஆரம்பமாகியது.!! -  Seithipunal">
            <a:extLst>
              <a:ext uri="{FF2B5EF4-FFF2-40B4-BE49-F238E27FC236}">
                <a16:creationId xmlns:a16="http://schemas.microsoft.com/office/drawing/2014/main" id="{F0F0D506-7FA6-D71E-C354-3846B09E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673" y="1939601"/>
            <a:ext cx="5860239" cy="439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659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E5B0EEA-D13F-74B1-7331-5D87C9C2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53147"/>
            <a:ext cx="4923839" cy="32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DEA1104-83D0-475D-451D-258E51464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83" y="277402"/>
            <a:ext cx="4923839" cy="326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DBC825B-28FA-9CED-8AC7-A50FDFC2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3429000"/>
            <a:ext cx="5174639" cy="333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818CD5C-71A9-826F-EA24-D95CE292E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62893"/>
            <a:ext cx="4783015" cy="306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09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6CB4B85-827A-1E1C-E155-6A827270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600"/>
            <a:ext cx="58007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12A0BE6-5368-E28E-6D3D-5F20CA48E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09" y="319600"/>
            <a:ext cx="58007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27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767B7B-3C02-3F25-0F0B-501C4FDAB383}"/>
              </a:ext>
            </a:extLst>
          </p:cNvPr>
          <p:cNvSpPr txBox="1"/>
          <p:nvPr/>
        </p:nvSpPr>
        <p:spPr>
          <a:xfrm>
            <a:off x="393255" y="185738"/>
            <a:ext cx="5984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YEAR OF BUILD VS AVG LABEL EDA ANALYSIS: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EB613D4-D50B-D1FB-9C0F-10064562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4388"/>
            <a:ext cx="12192000" cy="522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63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9816F5C-0475-F6C1-51C8-3C8FF4CC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2" y="575642"/>
            <a:ext cx="580072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9D30C-5987-DE9F-8ECF-D5E2C27172EF}"/>
              </a:ext>
            </a:extLst>
          </p:cNvPr>
          <p:cNvSpPr txBox="1"/>
          <p:nvPr/>
        </p:nvSpPr>
        <p:spPr>
          <a:xfrm>
            <a:off x="393255" y="185738"/>
            <a:ext cx="6539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CONTINUOUS FEATURES VS LABEL EDA ANALYSIS: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B70EFA-3DDE-4D96-67B4-4D6A0FE3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67" y="647403"/>
            <a:ext cx="58674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00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BD5D31A-8B01-5910-0450-09EF1361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5926"/>
            <a:ext cx="5859616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EF8F490-EE1B-AA8F-7F55-CD0E7E4A1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432" y="595926"/>
            <a:ext cx="58007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595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E184C61-0524-C77F-847F-B3E86C72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007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C91AB2C-D44F-6C08-7660-80CB44C18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0"/>
            <a:ext cx="58007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7389D20-4DA7-FFE7-4407-D59E9A448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3" y="3660336"/>
            <a:ext cx="4752609" cy="306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84CDF02-4396-CA68-8CD7-323E351BC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35" y="3743325"/>
            <a:ext cx="4530069" cy="292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741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0DB4C-4598-E820-4B80-DA26E52E8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7" t="29734" r="2269" b="27784"/>
          <a:stretch/>
        </p:blipFill>
        <p:spPr>
          <a:xfrm>
            <a:off x="577388" y="2377440"/>
            <a:ext cx="11037224" cy="3770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47073-4B95-5EE6-076C-D63908F5F5C5}"/>
              </a:ext>
            </a:extLst>
          </p:cNvPr>
          <p:cNvSpPr txBox="1"/>
          <p:nvPr/>
        </p:nvSpPr>
        <p:spPr>
          <a:xfrm>
            <a:off x="393255" y="185738"/>
            <a:ext cx="8418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CORRELATION CHECK FOR CONTINUOUS FEATURES WITH LABEL: </a:t>
            </a:r>
          </a:p>
        </p:txBody>
      </p:sp>
    </p:spTree>
    <p:extLst>
      <p:ext uri="{BB962C8B-B14F-4D97-AF65-F5344CB8AC3E}">
        <p14:creationId xmlns:p14="http://schemas.microsoft.com/office/powerpoint/2010/main" val="3512256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05C1D-0EED-27AC-E802-2ECD3E0B892D}"/>
              </a:ext>
            </a:extLst>
          </p:cNvPr>
          <p:cNvSpPr txBox="1"/>
          <p:nvPr/>
        </p:nvSpPr>
        <p:spPr>
          <a:xfrm>
            <a:off x="393255" y="185738"/>
            <a:ext cx="10941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CLEANED DATAFRAME AFTER CLEANING/EDA/INFERENCE/DOMAIN INPUT/ENCODE: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AA30E-F6D5-1677-E5FF-5450ACC9F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8" t="25168" r="64223" b="12854"/>
          <a:stretch/>
        </p:blipFill>
        <p:spPr>
          <a:xfrm>
            <a:off x="3730923" y="1304779"/>
            <a:ext cx="3480688" cy="4248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72101-90E9-61F2-6A49-22F832C9F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1" t="32401" r="40808" b="17933"/>
          <a:stretch/>
        </p:blipFill>
        <p:spPr>
          <a:xfrm>
            <a:off x="8173330" y="1600201"/>
            <a:ext cx="3685736" cy="3404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77B23-4AC1-C0F9-7AFD-E9C5152AF9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92" t="27476" r="58820" b="20806"/>
          <a:stretch/>
        </p:blipFill>
        <p:spPr>
          <a:xfrm>
            <a:off x="393254" y="1459525"/>
            <a:ext cx="2375950" cy="35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85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6543040" y="988904"/>
            <a:ext cx="190568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QUALITATIVE DATA</a:t>
            </a:r>
          </a:p>
        </p:txBody>
      </p:sp>
      <p:sp>
        <p:nvSpPr>
          <p:cNvPr id="13" name="Oval 12"/>
          <p:cNvSpPr/>
          <p:nvPr/>
        </p:nvSpPr>
        <p:spPr>
          <a:xfrm>
            <a:off x="2150045" y="1064389"/>
            <a:ext cx="187960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QUANTITATIVE DATA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422898" y="134470"/>
            <a:ext cx="1601384" cy="8068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DATA SET</a:t>
            </a:r>
          </a:p>
        </p:txBody>
      </p:sp>
      <p:cxnSp>
        <p:nvCxnSpPr>
          <p:cNvPr id="21" name="Straight Arrow Connector 20"/>
          <p:cNvCxnSpPr>
            <a:stCxn id="14" idx="4"/>
          </p:cNvCxnSpPr>
          <p:nvPr/>
        </p:nvCxnSpPr>
        <p:spPr>
          <a:xfrm>
            <a:off x="6024282" y="941293"/>
            <a:ext cx="626057" cy="294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2"/>
          </p:cNvCxnSpPr>
          <p:nvPr/>
        </p:nvCxnSpPr>
        <p:spPr>
          <a:xfrm flipH="1">
            <a:off x="3835961" y="941293"/>
            <a:ext cx="586937" cy="3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79833" y="2223245"/>
            <a:ext cx="1470212" cy="349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NOMINAL DATA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618130" y="2223245"/>
            <a:ext cx="1398494" cy="349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  <a:p>
            <a:pPr algn="ctr"/>
            <a:r>
              <a:rPr lang="en-IN" sz="1400" dirty="0"/>
              <a:t>ORDINAL DATA</a:t>
            </a:r>
          </a:p>
          <a:p>
            <a:pPr algn="ctr"/>
            <a:endParaRPr lang="en-IN" sz="1400" dirty="0"/>
          </a:p>
        </p:txBody>
      </p:sp>
      <p:sp>
        <p:nvSpPr>
          <p:cNvPr id="38" name="Rectangle 37"/>
          <p:cNvSpPr/>
          <p:nvPr/>
        </p:nvSpPr>
        <p:spPr>
          <a:xfrm>
            <a:off x="5951092" y="2223247"/>
            <a:ext cx="1398494" cy="378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  <a:p>
            <a:pPr algn="ctr"/>
            <a:r>
              <a:rPr lang="en-IN" sz="1400" dirty="0"/>
              <a:t>DISCRETE DATA</a:t>
            </a:r>
          </a:p>
          <a:p>
            <a:pPr algn="ctr"/>
            <a:endParaRPr lang="en-IN" sz="1400" dirty="0"/>
          </a:p>
        </p:txBody>
      </p:sp>
      <p:sp>
        <p:nvSpPr>
          <p:cNvPr id="40" name="Rectangle 39"/>
          <p:cNvSpPr/>
          <p:nvPr/>
        </p:nvSpPr>
        <p:spPr>
          <a:xfrm>
            <a:off x="8400596" y="2223247"/>
            <a:ext cx="1666769" cy="378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  <a:p>
            <a:pPr algn="ctr"/>
            <a:r>
              <a:rPr lang="en-IN" sz="1400" dirty="0"/>
              <a:t>CONTINUOUS DATA</a:t>
            </a:r>
          </a:p>
          <a:p>
            <a:pPr algn="ctr"/>
            <a:endParaRPr lang="en-IN" sz="1400" dirty="0"/>
          </a:p>
        </p:txBody>
      </p:sp>
      <p:cxnSp>
        <p:nvCxnSpPr>
          <p:cNvPr id="30" name="Straight Arrow Connector 29"/>
          <p:cNvCxnSpPr>
            <a:stCxn id="13" idx="3"/>
          </p:cNvCxnSpPr>
          <p:nvPr/>
        </p:nvCxnSpPr>
        <p:spPr>
          <a:xfrm flipH="1">
            <a:off x="2150045" y="1844878"/>
            <a:ext cx="275261" cy="378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735705" y="1603261"/>
            <a:ext cx="362246" cy="619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endCxn id="38" idx="0"/>
          </p:cNvCxnSpPr>
          <p:nvPr/>
        </p:nvCxnSpPr>
        <p:spPr>
          <a:xfrm flipH="1">
            <a:off x="6650339" y="1844878"/>
            <a:ext cx="379059" cy="378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748713" y="1521589"/>
            <a:ext cx="700008" cy="701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BEFA01-21C8-73ED-4B68-7F44C9F9E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" t="28437" r="68537" b="19985"/>
          <a:stretch/>
        </p:blipFill>
        <p:spPr>
          <a:xfrm>
            <a:off x="613342" y="2813412"/>
            <a:ext cx="3623927" cy="3535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71358-A355-E7B1-3A41-7BE1A081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0" t="28844" r="43804" b="19579"/>
          <a:stretch/>
        </p:blipFill>
        <p:spPr>
          <a:xfrm>
            <a:off x="4772421" y="2813411"/>
            <a:ext cx="6652592" cy="3535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87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DD129-8F04-CC7D-D2BF-AAA34BDC7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" t="29323" r="10693" b="13624"/>
          <a:stretch/>
        </p:blipFill>
        <p:spPr>
          <a:xfrm>
            <a:off x="182879" y="1491175"/>
            <a:ext cx="11552715" cy="4220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23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574" y="871461"/>
            <a:ext cx="693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UNDERSTANDING THE CLIENT PROBLEM STATEMENT: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574" y="2058630"/>
            <a:ext cx="884517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Buyer want to find a fair price for their homes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Sellers want to understand what factors are fetching more money for the houses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Important factors that contribute towards the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Forecast price range to help the buyer to negotiate (Interval estimator)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050" name="Picture 2" descr="Image result for THINKING EMOJI">
            <a:extLst>
              <a:ext uri="{FF2B5EF4-FFF2-40B4-BE49-F238E27FC236}">
                <a16:creationId xmlns:a16="http://schemas.microsoft.com/office/drawing/2014/main" id="{D4D59A69-8905-34E7-7602-56DC30A8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39" y="3969648"/>
            <a:ext cx="2219117" cy="221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7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AFD9DE-DE29-7D53-26A1-E7AFB3CE89A2}"/>
              </a:ext>
            </a:extLst>
          </p:cNvPr>
          <p:cNvSpPr txBox="1"/>
          <p:nvPr/>
        </p:nvSpPr>
        <p:spPr>
          <a:xfrm>
            <a:off x="393255" y="185738"/>
            <a:ext cx="607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THE BEST MODE AND IMPORTANCE FEATURES: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5F561-97B9-27D9-DB44-AC586173973C}"/>
              </a:ext>
            </a:extLst>
          </p:cNvPr>
          <p:cNvSpPr txBox="1"/>
          <p:nvPr/>
        </p:nvSpPr>
        <p:spPr>
          <a:xfrm>
            <a:off x="616299" y="1072002"/>
            <a:ext cx="4792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XG BOOST WITH 99.34 %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8-0000-0100-00000A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2" t="35584" r="59670" b="30644"/>
          <a:stretch/>
        </p:blipFill>
        <p:spPr>
          <a:xfrm>
            <a:off x="739632" y="1687342"/>
            <a:ext cx="6639837" cy="383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32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6ABD3-4CA7-7758-FF86-1DD68B5F4ED6}"/>
              </a:ext>
            </a:extLst>
          </p:cNvPr>
          <p:cNvSpPr txBox="1"/>
          <p:nvPr/>
        </p:nvSpPr>
        <p:spPr>
          <a:xfrm>
            <a:off x="393255" y="185738"/>
            <a:ext cx="716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THE INTERVAL ESTIMATOR BASED ON TOP 2 FEATURES: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B219B-F4B3-FB43-0382-F87D35CDD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1" t="19677" r="68154" b="14854"/>
          <a:stretch/>
        </p:blipFill>
        <p:spPr>
          <a:xfrm>
            <a:off x="393255" y="647403"/>
            <a:ext cx="4446031" cy="6035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CC17D-E7E8-8669-E457-7011B239E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5" t="17727" r="68616" b="17112"/>
          <a:stretch/>
        </p:blipFill>
        <p:spPr>
          <a:xfrm>
            <a:off x="4965254" y="647403"/>
            <a:ext cx="4290646" cy="59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60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FD6E2-2D08-4E3E-D509-306DF0F1EAA8}"/>
              </a:ext>
            </a:extLst>
          </p:cNvPr>
          <p:cNvSpPr txBox="1"/>
          <p:nvPr/>
        </p:nvSpPr>
        <p:spPr>
          <a:xfrm>
            <a:off x="512525" y="1497703"/>
            <a:ext cx="716612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THE INTERVAL ESTIMATOR BASED ON TOP 2 FEATURES:</a:t>
            </a:r>
          </a:p>
          <a:p>
            <a:endParaRPr lang="en-IN" sz="2400" b="1" dirty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2"/>
                </a:solidFill>
              </a:rPr>
              <a:t>WITH 68% CONFIDENCE INTERVAL- MEAN+/- STD(1)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2"/>
                </a:solidFill>
              </a:rPr>
              <a:t>WITH 95% CONFIDENCE INTERVAL- MEAN+/-STD(2)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2"/>
                </a:solidFill>
              </a:rPr>
              <a:t>WITH 98% CONFIDENCE INTERVAL- MEAN+/-STD(3)</a:t>
            </a:r>
          </a:p>
          <a:p>
            <a:endParaRPr lang="en-IN" sz="2400" b="1" dirty="0">
              <a:solidFill>
                <a:srgbClr val="FFC000"/>
              </a:solidFill>
            </a:endParaRPr>
          </a:p>
          <a:p>
            <a:endParaRPr lang="en-IN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446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76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43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92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01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02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01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99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255" y="185738"/>
            <a:ext cx="2864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CLEANING OF DATA 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00" t="22603" r="26215" b="17206"/>
          <a:stretch/>
        </p:blipFill>
        <p:spPr>
          <a:xfrm>
            <a:off x="505097" y="1018903"/>
            <a:ext cx="10820124" cy="5103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76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0" y="528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393255" y="185738"/>
            <a:ext cx="5069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FFC000"/>
                </a:solidFill>
              </a:rPr>
              <a:t>INDIVIDUAL FEATURES EDA ANALYSIS: </a:t>
            </a:r>
            <a:endParaRPr lang="en-IN" sz="2400" b="1" dirty="0">
              <a:solidFill>
                <a:srgbClr val="FFC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41" y="647404"/>
            <a:ext cx="3463735" cy="2297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00" y="614859"/>
            <a:ext cx="3513648" cy="2319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534" y="614859"/>
            <a:ext cx="3357259" cy="2134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20" y="2945351"/>
            <a:ext cx="3507946" cy="23102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5514" y="2984875"/>
            <a:ext cx="3299419" cy="21408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080" y="3013037"/>
            <a:ext cx="3326914" cy="21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6" y="483551"/>
            <a:ext cx="5053545" cy="3205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518" y="483551"/>
            <a:ext cx="5303248" cy="3346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518" y="3830260"/>
            <a:ext cx="5303248" cy="3346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71" y="3830260"/>
            <a:ext cx="4806546" cy="30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69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05" y="107916"/>
            <a:ext cx="5386659" cy="330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97" y="79901"/>
            <a:ext cx="5712822" cy="3502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56" y="3410773"/>
            <a:ext cx="5584508" cy="3447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879" y="3558035"/>
            <a:ext cx="5216435" cy="31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9" y="147773"/>
            <a:ext cx="4835571" cy="2984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597" y="147773"/>
            <a:ext cx="5256031" cy="322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49" y="3370535"/>
            <a:ext cx="4994633" cy="30831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940" y="3466238"/>
            <a:ext cx="4716100" cy="289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3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1" y="252276"/>
            <a:ext cx="10037037" cy="61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3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84D649-4E49-4EA0-3C96-F0500550C548}"/>
              </a:ext>
            </a:extLst>
          </p:cNvPr>
          <p:cNvSpPr txBox="1"/>
          <p:nvPr/>
        </p:nvSpPr>
        <p:spPr>
          <a:xfrm>
            <a:off x="393255" y="185738"/>
            <a:ext cx="653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CATEGORICAL FEATURES VS LABEL EDA ANALYSIS: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594164-F810-90E1-474C-681E6DF9A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55" y="827019"/>
            <a:ext cx="4344517" cy="292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39579F-5C1F-239E-B251-37A4FAA32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011" y="827018"/>
            <a:ext cx="4736421" cy="317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F0CC27-F705-2779-65D4-91F01BCA9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55" y="3751898"/>
            <a:ext cx="4344517" cy="2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E33EC6-1797-83D9-3C61-130800C42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000186"/>
            <a:ext cx="3998265" cy="26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45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198</Words>
  <Application>Microsoft Office PowerPoint</Application>
  <PresentationFormat>Widescreen</PresentationFormat>
  <Paragraphs>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Biju K M</cp:lastModifiedBy>
  <cp:revision>50</cp:revision>
  <dcterms:created xsi:type="dcterms:W3CDTF">2022-07-17T01:37:56Z</dcterms:created>
  <dcterms:modified xsi:type="dcterms:W3CDTF">2022-09-25T06:40:53Z</dcterms:modified>
</cp:coreProperties>
</file>